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0"/>
  </p:notesMasterIdLst>
  <p:sldIdLst>
    <p:sldId id="269" r:id="rId2"/>
    <p:sldId id="257" r:id="rId3"/>
    <p:sldId id="258" r:id="rId4"/>
    <p:sldId id="264" r:id="rId5"/>
    <p:sldId id="265" r:id="rId6"/>
    <p:sldId id="266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19%20&#1075;&#1086;&#1076;\&#1055;&#1088;&#1077;&#1079;&#1077;&#1085;&#1090;&#1072;&#1094;&#1080;&#1103;%20&#1079;&#1072;%201%20&#1082;&#1074;&#1072;&#1088;&#1090;&#1072;&#1083;%202019\&#1064;&#1072;&#1073;&#1083;&#1086;&#1085;&#1099;%20&#1087;&#1088;&#1077;&#1079;&#1077;&#1085;&#1090;&#1072;&#1094;&#1080;&#1080;%202017%20&#1080;%20&#1087;&#1083;&#1072;&#1085;&#1086;&#1074;&#1099;&#1081;%20&#1087;&#1077;&#1088;&#1080;&#1086;&#1076;%202019-2020%20&#1075;&#1086;&#1076;&#1072;%20%20-1%20&#1082;&#1074;&#1072;&#1088;&#1090;&#1072;&#1083;%2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0%20&#1075;&#1086;&#1076;\&#1055;&#1088;&#1077;&#1079;&#1077;&#1085;&#1090;&#1072;&#1094;&#1080;&#1103;%20&#1079;&#1072;%201%20&#1082;&#1074;&#1072;&#1088;&#1090;&#1072;&#1083;%202019\&#1064;&#1072;&#1073;&#1083;&#1086;&#1085;&#1099;%20&#1087;&#1088;&#1077;&#1079;&#1077;&#1085;&#1090;&#1072;&#1094;&#1080;&#1080;%20%202020%20&#1075;&#1086;&#1076;&#1072;%20%20-1%20&#1082;&#1074;&#1072;&#1088;&#1090;&#1072;&#1083;%20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0%20&#1075;&#1086;&#1076;\&#1055;&#1088;&#1077;&#1079;&#1077;&#1085;&#1090;&#1072;&#1094;&#1080;&#1103;%20&#1079;&#1072;%201%20&#1082;&#1074;&#1072;&#1088;&#1090;&#1072;&#1083;%202019\&#1064;&#1072;&#1073;&#1083;&#1086;&#1085;&#1099;%20&#1087;&#1088;&#1077;&#1079;&#1077;&#1085;&#1090;&#1072;&#1094;&#1080;&#1080;%20%202020%20&#1075;&#1086;&#1076;&#1072;%20%20-1%20&#1082;&#1074;&#1072;&#1088;&#1090;&#1072;&#1083;%2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hape val="cylinder"/>
        <c:axId val="75689984"/>
        <c:axId val="75692672"/>
        <c:axId val="0"/>
      </c:bar3DChart>
      <c:catAx>
        <c:axId val="75689984"/>
        <c:scaling>
          <c:orientation val="minMax"/>
        </c:scaling>
        <c:axPos val="b"/>
        <c:numFmt formatCode="General" sourceLinked="1"/>
        <c:tickLblPos val="nextTo"/>
        <c:crossAx val="75692672"/>
        <c:crosses val="autoZero"/>
        <c:auto val="1"/>
        <c:lblAlgn val="ctr"/>
        <c:lblOffset val="100"/>
      </c:catAx>
      <c:valAx>
        <c:axId val="75692672"/>
        <c:scaling>
          <c:orientation val="minMax"/>
        </c:scaling>
        <c:axPos val="l"/>
        <c:numFmt formatCode="#,##0.00" sourceLinked="1"/>
        <c:tickLblPos val="nextTo"/>
        <c:crossAx val="756899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725998279880212"/>
          <c:y val="9.7305336832895883E-2"/>
          <c:w val="0.25221712618465381"/>
          <c:h val="0.76570678665166869"/>
        </c:manualLayout>
      </c:layout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'исполнение дох. 1 квар'!$A$5</c:f>
              <c:strCache>
                <c:ptCount val="1"/>
                <c:pt idx="0">
                  <c:v>Налоговые 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'исполнение дох. 1 квар'!$B$4:$C$4</c:f>
              <c:strCache>
                <c:ptCount val="2"/>
                <c:pt idx="0">
                  <c:v>План 2020</c:v>
                </c:pt>
                <c:pt idx="1">
                  <c:v>Исполнение за 1 квартал 2020 года </c:v>
                </c:pt>
              </c:strCache>
            </c:strRef>
          </c:cat>
          <c:val>
            <c:numRef>
              <c:f>'исполнение дох. 1 квар'!$B$5:$C$5</c:f>
              <c:numCache>
                <c:formatCode>#,##0.00</c:formatCode>
                <c:ptCount val="2"/>
                <c:pt idx="0">
                  <c:v>14763.699999999997</c:v>
                </c:pt>
                <c:pt idx="1">
                  <c:v>4321.8</c:v>
                </c:pt>
              </c:numCache>
            </c:numRef>
          </c:val>
        </c:ser>
        <c:ser>
          <c:idx val="1"/>
          <c:order val="1"/>
          <c:tx>
            <c:strRef>
              <c:f>'исполнение дох. 1 квар'!$A$6</c:f>
              <c:strCache>
                <c:ptCount val="1"/>
                <c:pt idx="0">
                  <c:v>Неналоговые 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'исполнение дох. 1 квар'!$B$4:$C$4</c:f>
              <c:strCache>
                <c:ptCount val="2"/>
                <c:pt idx="0">
                  <c:v>План 2020</c:v>
                </c:pt>
                <c:pt idx="1">
                  <c:v>Исполнение за 1 квартал 2020 года </c:v>
                </c:pt>
              </c:strCache>
            </c:strRef>
          </c:cat>
          <c:val>
            <c:numRef>
              <c:f>'исполнение дох. 1 квар'!$B$6:$C$6</c:f>
              <c:numCache>
                <c:formatCode>#,##0.00</c:formatCode>
                <c:ptCount val="2"/>
                <c:pt idx="0">
                  <c:v>608</c:v>
                </c:pt>
                <c:pt idx="1">
                  <c:v>276.5</c:v>
                </c:pt>
              </c:numCache>
            </c:numRef>
          </c:val>
        </c:ser>
        <c:ser>
          <c:idx val="2"/>
          <c:order val="2"/>
          <c:tx>
            <c:strRef>
              <c:f>'исполнение дох. 1 квар'!$A$7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'исполнение дох. 1 квар'!$B$4:$C$4</c:f>
              <c:strCache>
                <c:ptCount val="2"/>
                <c:pt idx="0">
                  <c:v>План 2020</c:v>
                </c:pt>
                <c:pt idx="1">
                  <c:v>Исполнение за 1 квартал 2020 года </c:v>
                </c:pt>
              </c:strCache>
            </c:strRef>
          </c:cat>
          <c:val>
            <c:numRef>
              <c:f>'исполнение дох. 1 квар'!$B$7:$C$7</c:f>
              <c:numCache>
                <c:formatCode>#,##0.00</c:formatCode>
                <c:ptCount val="2"/>
                <c:pt idx="0">
                  <c:v>8572.6</c:v>
                </c:pt>
                <c:pt idx="1">
                  <c:v>2590.1999999999998</c:v>
                </c:pt>
              </c:numCache>
            </c:numRef>
          </c:val>
        </c:ser>
        <c:shape val="cylinder"/>
        <c:axId val="95773440"/>
        <c:axId val="95775360"/>
        <c:axId val="0"/>
      </c:bar3DChart>
      <c:catAx>
        <c:axId val="95773440"/>
        <c:scaling>
          <c:orientation val="minMax"/>
        </c:scaling>
        <c:axPos val="b"/>
        <c:numFmt formatCode="General" sourceLinked="1"/>
        <c:tickLblPos val="nextTo"/>
        <c:crossAx val="95775360"/>
        <c:crosses val="autoZero"/>
        <c:auto val="1"/>
        <c:lblAlgn val="ctr"/>
        <c:lblOffset val="100"/>
      </c:catAx>
      <c:valAx>
        <c:axId val="95775360"/>
        <c:scaling>
          <c:orientation val="minMax"/>
        </c:scaling>
        <c:axPos val="l"/>
        <c:majorGridlines/>
        <c:numFmt formatCode="#,##0.00" sourceLinked="1"/>
        <c:tickLblPos val="nextTo"/>
        <c:crossAx val="957734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196413611700808"/>
          <c:y val="0.22670147761359846"/>
          <c:w val="0.22850238862348629"/>
          <c:h val="0.62655112394919099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 b="0" i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'структура расходов '!$A$6:$A$14</c:f>
              <c:strCache>
                <c:ptCount val="9"/>
                <c:pt idx="0">
                  <c:v>Общегосударственные расходы </c:v>
                </c:pt>
                <c:pt idx="1">
                  <c:v>Другие общегосударственные расходы </c:v>
                </c:pt>
                <c:pt idx="2">
                  <c:v>Национальная оборона </c:v>
                </c:pt>
                <c:pt idx="3">
                  <c:v>Национальная безопасность и правохранительная деятельность </c:v>
                </c:pt>
                <c:pt idx="4">
                  <c:v>Национальная экономика </c:v>
                </c:pt>
                <c:pt idx="5">
                  <c:v>Жилищно-коммунальное хозяйство </c:v>
                </c:pt>
                <c:pt idx="6">
                  <c:v>Культура, кинематография </c:v>
                </c:pt>
                <c:pt idx="7">
                  <c:v>Физическая культура и спорт </c:v>
                </c:pt>
                <c:pt idx="8">
                  <c:v>Социальная политика </c:v>
                </c:pt>
              </c:strCache>
            </c:strRef>
          </c:cat>
          <c:val>
            <c:numRef>
              <c:f>'структура расходов '!$B$6:$B$14</c:f>
              <c:numCache>
                <c:formatCode>#,##0.00</c:formatCode>
                <c:ptCount val="9"/>
                <c:pt idx="0">
                  <c:v>3044.8</c:v>
                </c:pt>
                <c:pt idx="1">
                  <c:v>290.3</c:v>
                </c:pt>
                <c:pt idx="2">
                  <c:v>63.7</c:v>
                </c:pt>
                <c:pt idx="3">
                  <c:v>0</c:v>
                </c:pt>
                <c:pt idx="4">
                  <c:v>254.6</c:v>
                </c:pt>
                <c:pt idx="5">
                  <c:v>485.9</c:v>
                </c:pt>
                <c:pt idx="6">
                  <c:v>1550</c:v>
                </c:pt>
                <c:pt idx="7">
                  <c:v>16.8</c:v>
                </c:pt>
                <c:pt idx="8">
                  <c:v>14.8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797920851637127"/>
          <c:y val="6.4924588151174092E-2"/>
          <c:w val="0.32248731622412335"/>
          <c:h val="0.93507541184882603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FBA6F-50E3-4D1E-8126-640A992A4E2B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C094-B456-44E5-9DF3-F5E37DB6E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237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C094-B456-44E5-9DF3-F5E37DB6E1A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644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buh\Music\Desktop\Таня\стела Верхнеказымский\SAM_1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33123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18864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 сельского поселения Верхнеказымский за 1 квартал 2020 года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Glbuh\Music\Desktop\Таня\стела Верхнеказымский\SAM_1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573016"/>
            <a:ext cx="4248472" cy="3096344"/>
          </a:xfrm>
          <a:prstGeom prst="rect">
            <a:avLst/>
          </a:prstGeom>
          <a:noFill/>
        </p:spPr>
      </p:pic>
      <p:pic>
        <p:nvPicPr>
          <p:cNvPr id="3" name="Picture 5" descr="C:\Users\Glbuh\Music\Desktop\Таня\стела Верхнеказымский\20130821_110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73016"/>
            <a:ext cx="4464496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048672"/>
          </a:xfrm>
        </p:spPr>
        <p:txBody>
          <a:bodyPr>
            <a:normAutofit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Сельское поселение Верхнеказымский в соответствии с Законом Ханты-Мансийского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 Югры» является муниципальным образованием Ханты-Мансийского автономного округа – Югры наделенным статусом сельского поселения.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Формирование бюджета сельского поселения Верхнеказымский  осуществлялось в соответствии с Бюджетным кодексом Российской Федерации от 31 июля 1998 года    № 145-ФЗ, приказом Министерства финансов Российской Федерации от 01 июля 2013 года № 65н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Верхнеказымский», </a:t>
            </a:r>
            <a:r>
              <a:rPr lang="ru-RU" sz="1500" dirty="0" smtClean="0"/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сельского поселения Верхнеказымский  от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мая  2020  года №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45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«Об утверждении отчета об исполнении бюджета сельского поселения Верхнеказымский за 1 квартал 2020 года»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 сельского поселения Верхнеказымский за 1 квартал 2020 года (тыс. руб.) 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99592" y="1196752"/>
          <a:ext cx="777686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971600" y="1124744"/>
          <a:ext cx="799288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доходов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квартал 2020 года 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95436769"/>
              </p:ext>
            </p:extLst>
          </p:nvPr>
        </p:nvGraphicFramePr>
        <p:xfrm>
          <a:off x="323528" y="1268759"/>
          <a:ext cx="8640960" cy="525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109"/>
                <a:gridCol w="2137012"/>
                <a:gridCol w="2322839"/>
              </a:tblGrid>
              <a:tr h="65194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2020 года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 года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1946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физических лиц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13 089,5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3 901,5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2333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1 402,3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335,8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267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имущество, в том числе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1946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47,9</a:t>
                      </a: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254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90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/>
                </a:tc>
              </a:tr>
              <a:tr h="5390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5122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доходы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14 763,7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4 321,8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9898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38152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неналоговых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1 квартал 2020 года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98542078"/>
              </p:ext>
            </p:extLst>
          </p:nvPr>
        </p:nvGraphicFramePr>
        <p:xfrm>
          <a:off x="395536" y="1268760"/>
          <a:ext cx="8424936" cy="4824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5568"/>
                <a:gridCol w="2445859"/>
                <a:gridCol w="2083509"/>
              </a:tblGrid>
              <a:tr h="113258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2020 года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2020 года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2417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 имущества, находящегося в государственной собственности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4224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компенсации затрат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бюджетов сельских поселений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19,1</a:t>
                      </a: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553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276,5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775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безвозмездных поступлений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1 квартал 2020 года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61150346"/>
              </p:ext>
            </p:extLst>
          </p:nvPr>
        </p:nvGraphicFramePr>
        <p:xfrm>
          <a:off x="575048" y="996150"/>
          <a:ext cx="8317432" cy="5274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1150"/>
                <a:gridCol w="2040628"/>
                <a:gridCol w="2125654"/>
              </a:tblGrid>
              <a:tr h="62847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2020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2020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</a:tr>
              <a:tr h="1119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других бюджетов бюджетной системы Российской Федерации,                </a:t>
                      </a:r>
                      <a:endParaRPr lang="ru-RU" sz="16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572,6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2 590,2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5642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8 102,6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2 526,5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первичного воинского учета на территориях, где отсутствуют военные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комиссариаты 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439,9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63,7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8431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местным бюджетам на выполнение передаваемых полномочий субъектов Российской Федерации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97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государственную регистрацию актов гражданского состояния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878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 сельских поселений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ctr" fontAlgn="t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4382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576064"/>
          </a:xfrm>
        </p:spPr>
        <p:txBody>
          <a:bodyPr>
            <a:noAutofit/>
          </a:bodyPr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основным мероприятиям муниципальной программы                                         "Реализация полномочий органов местного самоуправления на 2017-2023 годы" сельского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поселения Верхнеказымский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1 квартал 2020 года </a:t>
            </a:r>
            <a:b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755576" y="908720"/>
          <a:ext cx="799288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lbuh\Music\Desktop\Таня\стела Верхнеказымский\_MGL6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12968" cy="61926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908720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5699</TotalTime>
  <Words>330</Words>
  <Application>Microsoft Office PowerPoint</Application>
  <PresentationFormat>Экран (4:3)</PresentationFormat>
  <Paragraphs>78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Слайд 2</vt:lpstr>
      <vt:lpstr>Структура доходов  сельского поселения Верхнеказымский за 1 квартал 2020 года (тыс. руб.) </vt:lpstr>
      <vt:lpstr>Исполнение  налоговых доходов бюджета сельского  поселения Верхнеказымский  за 1 квартал 2020 года </vt:lpstr>
      <vt:lpstr>Состав неналоговых доходов бюджета сельского поселения Верхнеказымский за 1 квартал 2020 года </vt:lpstr>
      <vt:lpstr>Состав безвозмездных поступлений  сельского поселения Верхнеказымский за 1 квартал 2020 года  </vt:lpstr>
      <vt:lpstr>Исполнение  расходов по основным мероприятиям муниципальной программы                                         "Реализация полномочий органов местного самоуправления на 2017-2023 годы" сельского поселения Верхнеказымский за 1 квартал 2020 года 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Kalmairova</cp:lastModifiedBy>
  <cp:revision>293</cp:revision>
  <dcterms:created xsi:type="dcterms:W3CDTF">2015-06-08T04:38:35Z</dcterms:created>
  <dcterms:modified xsi:type="dcterms:W3CDTF">2021-12-07T07:29:46Z</dcterms:modified>
</cp:coreProperties>
</file>